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89" r:id="rId3"/>
    <p:sldId id="296" r:id="rId4"/>
    <p:sldId id="290" r:id="rId5"/>
    <p:sldId id="291" r:id="rId6"/>
    <p:sldId id="292" r:id="rId7"/>
    <p:sldId id="294" r:id="rId8"/>
    <p:sldId id="284" r:id="rId9"/>
    <p:sldId id="295" r:id="rId10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514" autoAdjust="0"/>
  </p:normalViewPr>
  <p:slideViewPr>
    <p:cSldViewPr>
      <p:cViewPr varScale="1">
        <p:scale>
          <a:sx n="70" d="100"/>
          <a:sy n="70" d="100"/>
        </p:scale>
        <p:origin x="660" y="5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25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93283C6-F24A-4BC6-AA1F-94E2D8596BC5}" type="datetime1">
              <a:rPr lang="lt-LT" smtClean="0"/>
              <a:t>2017-09-21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BAE14B8-3CC9-472D-9BC5-A84D80684DE2}" type="slidenum">
              <a:rPr lang="lt-LT" smtClean="0"/>
              <a:pPr algn="r" rtl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DEA5397-92FF-43AC-A822-508FF0D7B256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7FB667E1-E601-4AAF-B95C-B25720D70A60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7FB667E1-E601-4AAF-B95C-B25720D70A60}" type="slidenum">
              <a:rPr lang="lt-LT" smtClean="0"/>
              <a:pPr algn="r" rtl="0"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9184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numeri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Gali reikėti daugiau nei vienos skaidrės</a:t>
            </a:r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7FB667E1-E601-4AAF-B95C-B25720D70A60}" type="slidenum">
              <a:rPr lang="en-US" smtClean="0"/>
              <a:pPr algn="r" rtl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7FB667E1-E601-4AAF-B95C-B25720D70A60}" type="slidenum">
              <a:rPr lang="lt-LT" smtClean="0"/>
              <a:pPr algn="r" rtl="0"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218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7FB667E1-E601-4AAF-B95C-B25720D70A60}" type="slidenum">
              <a:rPr lang="lt-LT" smtClean="0"/>
              <a:pPr algn="r" rtl="0"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9618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7FB667E1-E601-4AAF-B95C-B25720D70A60}" type="slidenum">
              <a:rPr lang="lt-LT" smtClean="0"/>
              <a:pPr algn="r" rtl="0"/>
              <a:t>6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7854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Gali reikėti daugiau nei vienos skaidrės</a:t>
            </a:r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7FB667E1-E601-4AAF-B95C-B25720D70A60}" type="slidenum">
              <a:rPr lang="en-US" smtClean="0"/>
              <a:pPr algn="r" rtl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15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Gali reikėti daugiau nei vienos skaidrės</a:t>
            </a:r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algn="r" rtl="0"/>
            <a:fld id="{7FB667E1-E601-4AAF-B95C-B25720D70A60}" type="slidenum">
              <a:rPr lang="en-US" smtClean="0"/>
              <a:pPr algn="r" rtl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56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7FB667E1-E601-4AAF-B95C-B25720D70A60}" type="slidenum">
              <a:rPr lang="lt-LT" smtClean="0"/>
              <a:pPr algn="r" rtl="0"/>
              <a:t>9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170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paveikslėlis" descr="Virš žalių kalvų kylanti saulė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3 stačiakampis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5 stačiakampis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1630745" y="4800600"/>
            <a:ext cx="8923015" cy="1143000"/>
          </a:xfrm>
        </p:spPr>
        <p:txBody>
          <a:bodyPr rtlCol="0" anchor="b">
            <a:no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lt-LT" dirty="0" smtClean="0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629159" y="5943600"/>
            <a:ext cx="8923015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lt-LT" smtClean="0"/>
              <a:t>Spustelėkite norėdami redaguoti šablono paantraštės stilių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yvus 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tačiakampis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760412" y="1905000"/>
            <a:ext cx="3200400" cy="24479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dirty="0" smtClean="0"/>
              <a:t>Spustelėkite, jei norite redaguoti ruošinio teksto stilius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D1EFAC9E-7BDA-49E2-A86B-58D298713B56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stačiakampis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7923214" y="1905000"/>
            <a:ext cx="3200400" cy="24505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paveikslėlio vietos rezervavimo ženklas" descr="Tuščias vietos rezervavimo ženklas vaizdui įtraukti. Spustelėkite vietos rezervavimo ženklą ir pasirinkite vaizdą, kurį norite įtraukti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lt-LT" smtClean="0"/>
              <a:t>Spustelėkite piktogr. norėdami įtraukti pav.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smtClean="0"/>
              <a:t>Redaguoti šablono teksto stilius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C8E7C5F-935B-46AA-A27C-74C540C11019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smtClean="0"/>
              <a:t>Redaguoti šablono teksto stilius</a:t>
            </a:r>
          </a:p>
          <a:p>
            <a:pPr lvl="1" rtl="0"/>
            <a:r>
              <a:rPr lang="lt-LT" smtClean="0"/>
              <a:t>Antras lygis</a:t>
            </a:r>
          </a:p>
          <a:p>
            <a:pPr lvl="2" rtl="0"/>
            <a:r>
              <a:rPr lang="lt-LT" smtClean="0"/>
              <a:t>Trečias lygis</a:t>
            </a:r>
          </a:p>
          <a:p>
            <a:pPr lvl="3" rtl="0"/>
            <a:r>
              <a:rPr lang="lt-LT" smtClean="0"/>
              <a:t>Ketvirtas lygis</a:t>
            </a:r>
          </a:p>
          <a:p>
            <a:pPr lvl="4" rtl="0"/>
            <a:r>
              <a:rPr lang="lt-LT" smtClean="0"/>
              <a:t>Penktas lygis</a:t>
            </a:r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846841-8FFE-4609-9316-A059601566AD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lt-LT" smtClean="0"/>
              <a:t>Redaguoti šablono teksto stilius</a:t>
            </a:r>
          </a:p>
          <a:p>
            <a:pPr lvl="1" rtl="0"/>
            <a:r>
              <a:rPr lang="lt-LT" smtClean="0"/>
              <a:t>Antras lygis</a:t>
            </a:r>
          </a:p>
          <a:p>
            <a:pPr lvl="2" rtl="0"/>
            <a:r>
              <a:rPr lang="lt-LT" smtClean="0"/>
              <a:t>Trečias lygis</a:t>
            </a:r>
          </a:p>
          <a:p>
            <a:pPr lvl="3" rtl="0"/>
            <a:r>
              <a:rPr lang="lt-LT" smtClean="0"/>
              <a:t>Ketvirtas lygis</a:t>
            </a:r>
          </a:p>
          <a:p>
            <a:pPr lvl="4" rtl="0"/>
            <a:r>
              <a:rPr lang="lt-LT" smtClean="0"/>
              <a:t>Penktas lygis</a:t>
            </a:r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82F520-CD7B-450B-A34E-9F9E63018AE9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dirty="0" smtClean="0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  <a:lvl6pPr algn="l" rtl="0">
              <a:defRPr/>
            </a:lvl6pPr>
          </a:lstStyle>
          <a:p>
            <a:pPr lvl="0" rtl="0"/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1E8C9AE-9620-4DFE-8068-C907C1BFA67D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tačiakampis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t-LT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7 stačiakampis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smtClean="0"/>
              <a:t>Redaguoti šablono teksto stilius</a:t>
            </a:r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639EEB-B16D-4898-8BCB-E7C7447D4CB1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yvi 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dirty="0" smtClean="0"/>
              <a:t>Spustelėkite, jei norite redaguoti ruošinio teksto stilius</a:t>
            </a:r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B3EA4E93-21EE-4E6E-A755-BC43409B8D46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dirty="0" smtClean="0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marL="45720" marR="0" indent="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tabLst/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t-LT" smtClean="0"/>
              <a:t>Redaguoti šablono teksto stilius</a:t>
            </a:r>
          </a:p>
          <a:p>
            <a:pPr lvl="1" rtl="0"/>
            <a:r>
              <a:rPr lang="lt-LT" smtClean="0"/>
              <a:t>Antras lygis</a:t>
            </a:r>
          </a:p>
          <a:p>
            <a:pPr lvl="2" rtl="0"/>
            <a:r>
              <a:rPr lang="lt-LT" smtClean="0"/>
              <a:t>Trečias lygis</a:t>
            </a:r>
          </a:p>
          <a:p>
            <a:pPr lvl="3" rtl="0"/>
            <a:r>
              <a:rPr lang="lt-LT" smtClean="0"/>
              <a:t>Ketvirtas lygis</a:t>
            </a:r>
          </a:p>
          <a:p>
            <a:pPr lvl="4" rtl="0"/>
            <a:r>
              <a:rPr lang="lt-LT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E307A9B-75EA-4737-8679-5BDD3485C6C0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0ECE5F2-81AA-4605-B028-6FBA391056AF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/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smtClean="0"/>
              <a:t>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lt-LT" smtClean="0"/>
              <a:t>Redaguoti šablono teksto stilius</a:t>
            </a:r>
          </a:p>
          <a:p>
            <a:pPr lvl="1" rtl="0"/>
            <a:r>
              <a:rPr lang="lt-LT" smtClean="0"/>
              <a:t>Antras lygis</a:t>
            </a:r>
          </a:p>
          <a:p>
            <a:pPr lvl="2" rtl="0"/>
            <a:r>
              <a:rPr lang="lt-LT" smtClean="0"/>
              <a:t>Trečias lygis</a:t>
            </a:r>
          </a:p>
          <a:p>
            <a:pPr lvl="3" rtl="0"/>
            <a:r>
              <a:rPr lang="lt-LT" smtClean="0"/>
              <a:t>Ketvirtas lygis</a:t>
            </a:r>
          </a:p>
          <a:p>
            <a:pPr lvl="4" rtl="0"/>
            <a:r>
              <a:rPr lang="lt-LT" smtClean="0"/>
              <a:t>Penktas lygis</a:t>
            </a:r>
            <a:endParaRPr lang="lt-LT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smtClean="0"/>
              <a:t>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lt-LT" smtClean="0"/>
              <a:t>Redaguoti šablono teksto stilius</a:t>
            </a:r>
          </a:p>
          <a:p>
            <a:pPr lvl="1" rtl="0"/>
            <a:r>
              <a:rPr lang="lt-LT" smtClean="0"/>
              <a:t>Antras lygis</a:t>
            </a:r>
          </a:p>
          <a:p>
            <a:pPr lvl="2" rtl="0"/>
            <a:r>
              <a:rPr lang="lt-LT" smtClean="0"/>
              <a:t>Trečias lygis</a:t>
            </a:r>
          </a:p>
          <a:p>
            <a:pPr lvl="3" rtl="0"/>
            <a:r>
              <a:rPr lang="lt-LT" smtClean="0"/>
              <a:t>Ketvirtas lygis</a:t>
            </a:r>
          </a:p>
          <a:p>
            <a:pPr lvl="4" rtl="0"/>
            <a:r>
              <a:rPr lang="lt-LT" smtClean="0"/>
              <a:t>Penktas lygis</a:t>
            </a:r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5B3E260-BD1B-4714-BF74-95D5636C452B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dirty="0" smtClean="0"/>
              <a:t>Spustelėkite, jei norite redaguoti ruošinio pavadinimo stilių</a:t>
            </a:r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2E70DD5-4E23-4888-9B3A-BBACEE74E843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21289A05-2D5A-4DF9-A750-D1807B387145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760412" y="1905000"/>
            <a:ext cx="3200400" cy="2447925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smtClean="0"/>
              <a:t>Redaguoti šablono teksto stilius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0190417-672B-4D40-B6C7-8DA9473B77A1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tačiakampis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t-LT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7 stačiakampis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/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t-LT" dirty="0" smtClean="0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dirty="0" smtClean="0"/>
              <a:t>Spustelėkite, jei norite redaguoti ruošinio teksto stilius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</a:p>
          <a:p>
            <a:pPr lvl="5" rtl="0"/>
            <a:r>
              <a:rPr lang="lt-LT" dirty="0" smtClean="0"/>
              <a:t>Šeštas</a:t>
            </a:r>
          </a:p>
          <a:p>
            <a:pPr lvl="6" rtl="0"/>
            <a:r>
              <a:rPr lang="lt-LT" dirty="0" smtClean="0"/>
              <a:t>Septintas</a:t>
            </a:r>
          </a:p>
          <a:p>
            <a:pPr lvl="7" rtl="0"/>
            <a:r>
              <a:rPr lang="lt-LT" dirty="0" smtClean="0"/>
              <a:t>Aštuntas</a:t>
            </a:r>
          </a:p>
          <a:p>
            <a:pPr lvl="8" rtl="0"/>
            <a:r>
              <a:rPr lang="lt-LT" dirty="0" smtClean="0"/>
              <a:t>Devintas</a:t>
            </a:r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bg2"/>
                </a:solidFill>
              </a:defRPr>
            </a:lvl1pPr>
          </a:lstStyle>
          <a:p>
            <a:fld id="{DD25B188-1915-4B66-A1D3-2849D80DF476}" type="datetime1">
              <a:rPr lang="lt-LT" smtClean="0"/>
              <a:pPr/>
              <a:t>2017-09-21</a:t>
            </a:fld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630745" y="4800600"/>
            <a:ext cx="8923015" cy="1580728"/>
          </a:xfrm>
        </p:spPr>
        <p:txBody>
          <a:bodyPr rtlCol="0"/>
          <a:lstStyle/>
          <a:p>
            <a:r>
              <a:rPr lang="lt-LT" sz="3600" b="1" dirty="0">
                <a:latin typeface="Constantia" panose="02030602050306030303" pitchFamily="18" charset="0"/>
              </a:rPr>
              <a:t>Rokiškio rajono savivaldybės švietimo centro </a:t>
            </a:r>
            <a:r>
              <a:rPr lang="lt-LT" sz="3600" b="1" dirty="0" smtClean="0">
                <a:latin typeface="Constantia" panose="02030602050306030303" pitchFamily="18" charset="0"/>
              </a:rPr>
              <a:t>patirtis įgyvendinant tarptautinius projektus</a:t>
            </a:r>
            <a:endParaRPr lang="lt-LT" sz="3600" dirty="0"/>
          </a:p>
        </p:txBody>
      </p:sp>
      <p:sp>
        <p:nvSpPr>
          <p:cNvPr id="4" name="3 paantraštė"/>
          <p:cNvSpPr>
            <a:spLocks noGrp="1"/>
          </p:cNvSpPr>
          <p:nvPr>
            <p:ph type="subTitle" idx="1"/>
          </p:nvPr>
        </p:nvSpPr>
        <p:spPr>
          <a:xfrm>
            <a:off x="8112224" y="6381328"/>
            <a:ext cx="3882455" cy="36004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lt-LT" dirty="0" smtClean="0"/>
              <a:t>D. Valskienė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lt-LT" b="1" dirty="0"/>
              <a:t>Patirtis tarptautinių projektų veikloje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v"/>
            </a:pPr>
            <a:r>
              <a:rPr lang="lt-LT" dirty="0" err="1"/>
              <a:t>Comenius</a:t>
            </a:r>
            <a:r>
              <a:rPr lang="lt-LT" dirty="0"/>
              <a:t> Regio partnerystės projektas </a:t>
            </a:r>
            <a:r>
              <a:rPr lang="lt-LT" b="1" dirty="0"/>
              <a:t>„</a:t>
            </a:r>
            <a:r>
              <a:rPr lang="lt-LT" b="1" dirty="0" err="1"/>
              <a:t>Learning</a:t>
            </a:r>
            <a:r>
              <a:rPr lang="lt-LT" b="1" dirty="0"/>
              <a:t> </a:t>
            </a:r>
            <a:r>
              <a:rPr lang="lt-LT" b="1" dirty="0" err="1"/>
              <a:t>is</a:t>
            </a:r>
            <a:r>
              <a:rPr lang="lt-LT" b="1" dirty="0"/>
              <a:t> </a:t>
            </a:r>
            <a:r>
              <a:rPr lang="lt-LT" b="1" dirty="0" err="1"/>
              <a:t>Fun</a:t>
            </a:r>
            <a:r>
              <a:rPr lang="lt-LT" b="1" dirty="0"/>
              <a:t> (</a:t>
            </a:r>
            <a:r>
              <a:rPr lang="lt-LT" b="1" dirty="0" err="1"/>
              <a:t>examples</a:t>
            </a:r>
            <a:r>
              <a:rPr lang="lt-LT" b="1" dirty="0"/>
              <a:t>)“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err="1"/>
              <a:t>Erasmus</a:t>
            </a:r>
            <a:r>
              <a:rPr lang="lt-LT" dirty="0"/>
              <a:t>+ KA2 strateginių partnerysčių projektas </a:t>
            </a:r>
            <a:r>
              <a:rPr lang="lt-LT" b="1" dirty="0"/>
              <a:t>„Naujos verslumo ugdymo metodikos kūrimas per Europos regionų strateginę partnerystę“</a:t>
            </a:r>
            <a:r>
              <a:rPr lang="lt-LT" dirty="0"/>
              <a:t> (2015-2017 m.)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err="1"/>
              <a:t>Erasmus</a:t>
            </a:r>
            <a:r>
              <a:rPr lang="lt-LT" dirty="0"/>
              <a:t>+ KA2 strateginių partnerysčių projektas </a:t>
            </a:r>
            <a:r>
              <a:rPr lang="lt-LT" b="1" dirty="0"/>
              <a:t>„</a:t>
            </a:r>
            <a:r>
              <a:rPr lang="lt-LT" b="1" dirty="0" err="1"/>
              <a:t>Children</a:t>
            </a:r>
            <a:r>
              <a:rPr lang="lt-LT" b="1" dirty="0"/>
              <a:t> </a:t>
            </a:r>
            <a:r>
              <a:rPr lang="lt-LT" b="1" dirty="0" err="1"/>
              <a:t>Tell</a:t>
            </a:r>
            <a:r>
              <a:rPr lang="lt-LT" b="1" dirty="0"/>
              <a:t>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HiStory</a:t>
            </a:r>
            <a:r>
              <a:rPr lang="lt-LT" b="1" dirty="0"/>
              <a:t>“</a:t>
            </a:r>
            <a:r>
              <a:rPr lang="lt-LT" dirty="0"/>
              <a:t> (2015-2017 m.)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err="1" smtClean="0"/>
              <a:t>Erasmus</a:t>
            </a:r>
            <a:r>
              <a:rPr lang="lt-LT" dirty="0"/>
              <a:t>+ KA1 </a:t>
            </a:r>
            <a:r>
              <a:rPr lang="lt-LT" b="1" dirty="0" smtClean="0"/>
              <a:t>„Suaugusiųjų </a:t>
            </a:r>
            <a:r>
              <a:rPr lang="lt-LT" b="1" dirty="0"/>
              <a:t>švietimo darbuotojų kompetencijų tobulinimas, vykdant socialiai pažeidžiamų suaugusiųjų asmenų </a:t>
            </a:r>
            <a:r>
              <a:rPr lang="lt-LT" b="1" dirty="0" smtClean="0"/>
              <a:t>švietimą“</a:t>
            </a:r>
            <a:endParaRPr lang="lt-LT" b="1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dirty="0" err="1"/>
              <a:t>Erasmus</a:t>
            </a:r>
            <a:r>
              <a:rPr lang="lt-LT" dirty="0"/>
              <a:t>+ KA1 </a:t>
            </a:r>
            <a:r>
              <a:rPr lang="lt-LT" b="1" dirty="0"/>
              <a:t>„Rokiškio rajono neformaliojo suaugusiųjų švietimo paslaugų teikėjų kompetencijų tobulinimas“ </a:t>
            </a:r>
            <a:r>
              <a:rPr lang="lt-LT" dirty="0"/>
              <a:t>(2017-2019)</a:t>
            </a:r>
          </a:p>
          <a:p>
            <a:pPr rtl="0"/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5511181"/>
            <a:ext cx="2692174" cy="74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Suaugusiųjų </a:t>
            </a:r>
            <a:r>
              <a:rPr lang="lt-LT" b="1" dirty="0"/>
              <a:t>švietimo darbuotojų kompetencijų tobulinimas, vykdant socialiai pažeidžiamų suaugusiųjų asmenų </a:t>
            </a:r>
            <a:r>
              <a:rPr lang="lt-LT" b="1" dirty="0" smtClean="0"/>
              <a:t>švietimą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lt-LT" sz="2400" dirty="0" smtClean="0"/>
              <a:t> Projektu </a:t>
            </a:r>
            <a:r>
              <a:rPr lang="lt-LT" sz="2400" dirty="0"/>
              <a:t>siekiama tobulinti suaugusiųjų besimokančiųjų mokymosi visą gyvenimą pasiūlos ir paklausos sistemą, kuri sudarytų sąlygas asmenų socialinei ir darbinei </a:t>
            </a:r>
            <a:r>
              <a:rPr lang="lt-LT" sz="2400" dirty="0" err="1"/>
              <a:t>įtraukčiai</a:t>
            </a:r>
            <a:r>
              <a:rPr lang="lt-LT" sz="2400" dirty="0"/>
              <a:t>, aktyviam pilietiškumui ir asmeniniam tobulėjimui, suaugusiųjų motyvavimo įrankių pritaikymui ugdymo procese</a:t>
            </a:r>
            <a:r>
              <a:rPr lang="lt-LT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400" dirty="0" smtClean="0"/>
              <a:t> Projekto </a:t>
            </a:r>
            <a:r>
              <a:rPr lang="lt-LT" sz="2400" dirty="0"/>
              <a:t>įgyvendinimo metu suplanuotas dalyvavimas kursuose Portugalijoje ir Italijoje. </a:t>
            </a:r>
            <a:endParaRPr lang="lt-LT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400" dirty="0" smtClean="0"/>
              <a:t>Laukiamas projekto rezultatas – 3 kvalifikacijos tobulinimo programos </a:t>
            </a:r>
            <a:endParaRPr lang="lt-LT" sz="24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328" y="5456712"/>
            <a:ext cx="289585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4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/>
            <a:r>
              <a:rPr lang="lt-LT" sz="3200" b="1" dirty="0">
                <a:latin typeface="Comic Sans MS" panose="030F0702030302020204" pitchFamily="66" charset="0"/>
              </a:rPr>
              <a:t>Rokiškio rajono neformaliojo suaugusiųjų švietimo paslaugų teikėjų kompetencijų tobulinimas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Trukmė: </a:t>
            </a:r>
            <a:r>
              <a:rPr lang="en-GB" i="1" dirty="0">
                <a:latin typeface="Comic Sans MS" panose="030F0702030302020204" pitchFamily="66" charset="0"/>
              </a:rPr>
              <a:t>2017 – 2019 (18 m</a:t>
            </a:r>
            <a:r>
              <a:rPr lang="lt-LT" i="1" dirty="0" err="1">
                <a:latin typeface="Comic Sans MS" panose="030F0702030302020204" pitchFamily="66" charset="0"/>
              </a:rPr>
              <a:t>ėn</a:t>
            </a:r>
            <a:r>
              <a:rPr lang="lt-LT" i="1" dirty="0">
                <a:latin typeface="Comic Sans MS" panose="030F0702030302020204" pitchFamily="66" charset="0"/>
              </a:rPr>
              <a:t>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Paraiškos teikėjas: </a:t>
            </a:r>
            <a:r>
              <a:rPr lang="lt-LT" i="1" dirty="0">
                <a:latin typeface="Comic Sans MS" panose="030F0702030302020204" pitchFamily="66" charset="0"/>
              </a:rPr>
              <a:t>Rokiškio r. savivaldybės švietimo centras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Konsorciumo nariai: </a:t>
            </a:r>
          </a:p>
          <a:p>
            <a:pPr marL="1169988" indent="-457200">
              <a:buFont typeface="Wingdings" panose="05000000000000000000" pitchFamily="2" charset="2"/>
              <a:buChar char="ü"/>
            </a:pPr>
            <a:r>
              <a:rPr lang="lt-LT" i="1" dirty="0">
                <a:latin typeface="Comic Sans MS" panose="030F0702030302020204" pitchFamily="66" charset="0"/>
              </a:rPr>
              <a:t>Asociacija Veiklus pilietis;</a:t>
            </a:r>
          </a:p>
          <a:p>
            <a:pPr marL="1169988" indent="-457200">
              <a:buFont typeface="Wingdings" panose="05000000000000000000" pitchFamily="2" charset="2"/>
              <a:buChar char="ü"/>
            </a:pPr>
            <a:r>
              <a:rPr lang="lt-LT" i="1" dirty="0">
                <a:latin typeface="Comic Sans MS" panose="030F0702030302020204" pitchFamily="66" charset="0"/>
              </a:rPr>
              <a:t>Rokiškio r. savivaldybės Juozo Keliuočio viešoji biblioteka;</a:t>
            </a:r>
          </a:p>
          <a:p>
            <a:pPr marL="1169988" indent="-457200">
              <a:buFont typeface="Wingdings" panose="05000000000000000000" pitchFamily="2" charset="2"/>
              <a:buChar char="ü"/>
            </a:pPr>
            <a:r>
              <a:rPr lang="lt-LT" i="1" dirty="0">
                <a:latin typeface="Comic Sans MS" panose="030F0702030302020204" pitchFamily="66" charset="0"/>
              </a:rPr>
              <a:t>Rokiškio suaugusiųjų ir jaunimo mokymo centras;</a:t>
            </a:r>
          </a:p>
          <a:p>
            <a:pPr marL="1169988" indent="-457200">
              <a:buFont typeface="Wingdings" panose="05000000000000000000" pitchFamily="2" charset="2"/>
              <a:buChar char="ü"/>
            </a:pPr>
            <a:r>
              <a:rPr lang="lt-LT" i="1" dirty="0">
                <a:latin typeface="Comic Sans MS" panose="030F0702030302020204" pitchFamily="66" charset="0"/>
              </a:rPr>
              <a:t>Rokiškio r. savivaldybės </a:t>
            </a:r>
            <a:r>
              <a:rPr lang="lt-LT" i="1" dirty="0" smtClean="0">
                <a:latin typeface="Comic Sans MS" panose="030F0702030302020204" pitchFamily="66" charset="0"/>
              </a:rPr>
              <a:t>visuomenės </a:t>
            </a:r>
            <a:r>
              <a:rPr lang="lt-LT" i="1" dirty="0">
                <a:latin typeface="Comic Sans MS" panose="030F0702030302020204" pitchFamily="66" charset="0"/>
              </a:rPr>
              <a:t>sveikatos biuras;</a:t>
            </a:r>
          </a:p>
          <a:p>
            <a:pPr marL="1169988" indent="-457200">
              <a:buFont typeface="Wingdings" panose="05000000000000000000" pitchFamily="2" charset="2"/>
              <a:buChar char="ü"/>
            </a:pPr>
            <a:r>
              <a:rPr lang="lt-LT" i="1" dirty="0">
                <a:latin typeface="Comic Sans MS" panose="030F0702030302020204" pitchFamily="66" charset="0"/>
              </a:rPr>
              <a:t>Rokiškio krašto muziejus</a:t>
            </a:r>
          </a:p>
          <a:p>
            <a:pPr rtl="0"/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336" y="5627208"/>
            <a:ext cx="289585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lt-LT" b="1" dirty="0">
                <a:latin typeface="Comic Sans MS" panose="030F0702030302020204" pitchFamily="66" charset="0"/>
              </a:rPr>
              <a:t>Projekto tikslai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lt-LT" sz="2800" dirty="0"/>
              <a:t>Supažindinti konsorciumo organizacijų vadovus ir darbuotojus su aukštus suaugusiųjų gebėjimus ir pasiekimus demonstruojančiomis Europos šalių švietimo sistemomis, suteikti galimybę įsigilinti į konkrečios šalies suaugusiųjų neformaliojo ugdymo veiklos organizavimo ypatumus ir atsirinkti gerąją patirtį, kuri galėtų būti pritaikyta jų institucijų veikloje;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lt-LT" sz="2800" dirty="0"/>
              <a:t>Tobulinti bendruosius dalyvių gebėjimus: bendradarbiauti, dalinti įgyta patirtimi, inicijuoti pokyčius, bendrauti anglų kalba, tikslingai </a:t>
            </a:r>
            <a:r>
              <a:rPr lang="lt-LT" sz="2800" dirty="0" smtClean="0"/>
              <a:t>naudotis </a:t>
            </a:r>
            <a:r>
              <a:rPr lang="lt-LT" sz="2800" dirty="0"/>
              <a:t>informacinėmis technologijomis. </a:t>
            </a:r>
          </a:p>
          <a:p>
            <a:pPr rtl="0">
              <a:buFont typeface="Wingdings" panose="05000000000000000000" pitchFamily="2" charset="2"/>
              <a:buChar char="v"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344" y="5627208"/>
            <a:ext cx="289585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lt-LT" b="1" dirty="0">
                <a:latin typeface="Comic Sans MS" panose="030F0702030302020204" pitchFamily="66" charset="0"/>
              </a:rPr>
              <a:t>Projekto veiklos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GB" sz="2800" dirty="0"/>
              <a:t>3</a:t>
            </a:r>
            <a:r>
              <a:rPr lang="lt-LT" sz="2800" dirty="0"/>
              <a:t> krypčių mokymai su darbo stebėjimu:</a:t>
            </a:r>
          </a:p>
          <a:p>
            <a:pPr marL="900113" indent="0" algn="just">
              <a:buFont typeface="Wingdings" panose="05000000000000000000" pitchFamily="2" charset="2"/>
              <a:buChar char="ü"/>
            </a:pPr>
            <a:r>
              <a:rPr lang="lt-LT" sz="2800" dirty="0"/>
              <a:t>Danijoje – </a:t>
            </a:r>
            <a:r>
              <a:rPr lang="lt-LT" sz="2800" dirty="0" err="1"/>
              <a:t>inovatyvūs</a:t>
            </a:r>
            <a:r>
              <a:rPr lang="lt-LT" sz="2800" dirty="0"/>
              <a:t> suaugusiųjų mokymo metodai ir technikos padedančios kurti patrauklias mokymosi aplinkas;</a:t>
            </a:r>
          </a:p>
          <a:p>
            <a:pPr marL="900113" indent="0" algn="just">
              <a:buFont typeface="Wingdings" panose="05000000000000000000" pitchFamily="2" charset="2"/>
              <a:buChar char="ü"/>
            </a:pPr>
            <a:r>
              <a:rPr lang="lt-LT" sz="2800" dirty="0"/>
              <a:t>Nyderlandų Karalystėje – informacinių technologijų galimybių išnaudojimas mokant skirtingų kartų asmenis spręsti problemas;</a:t>
            </a:r>
          </a:p>
          <a:p>
            <a:pPr marL="900113" indent="0" algn="just">
              <a:buFont typeface="Wingdings" panose="05000000000000000000" pitchFamily="2" charset="2"/>
              <a:buChar char="ü"/>
            </a:pPr>
            <a:r>
              <a:rPr lang="lt-LT" sz="2800" dirty="0"/>
              <a:t>Norvegijoje – pažangios klasės suaugusiųjų švietime.</a:t>
            </a:r>
          </a:p>
          <a:p>
            <a:pPr marL="45720" indent="0" rtl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336" y="5828376"/>
            <a:ext cx="289585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lt-LT" b="1" dirty="0">
                <a:latin typeface="Comic Sans MS" panose="030F0702030302020204" pitchFamily="66" charset="0"/>
              </a:rPr>
              <a:t>Laukiamas projekto rezultatas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>
              <a:buFont typeface="Wingdings" panose="05000000000000000000" pitchFamily="2" charset="2"/>
              <a:buChar char="v"/>
            </a:pPr>
            <a:r>
              <a:rPr lang="lt-LT" sz="3200" dirty="0" smtClean="0"/>
              <a:t> Kolegialiai </a:t>
            </a:r>
            <a:r>
              <a:rPr lang="lt-LT" sz="3200" dirty="0"/>
              <a:t>parengtos </a:t>
            </a:r>
            <a:r>
              <a:rPr lang="en-GB" sz="3200" dirty="0"/>
              <a:t>3</a:t>
            </a:r>
            <a:r>
              <a:rPr lang="lt-LT" sz="3200" dirty="0"/>
              <a:t> skirtingos patirties perdavimo programos;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3200" dirty="0" smtClean="0"/>
              <a:t> Įgytos </a:t>
            </a:r>
            <a:r>
              <a:rPr lang="lt-LT" sz="3200" dirty="0"/>
              <a:t>patirties ir inovacijų, skatinančių pokyčius </a:t>
            </a:r>
            <a:r>
              <a:rPr lang="lt-LT" sz="3200" dirty="0" smtClean="0"/>
              <a:t>įstaigose</a:t>
            </a:r>
            <a:r>
              <a:rPr lang="lt-LT" sz="3200" dirty="0"/>
              <a:t>, pritaikymas;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3200" dirty="0" smtClean="0"/>
              <a:t> Patobulintos </a:t>
            </a:r>
            <a:r>
              <a:rPr lang="lt-LT" sz="3200" dirty="0"/>
              <a:t>bendrosios dalyvių kompetencijos</a:t>
            </a:r>
          </a:p>
          <a:p>
            <a:pPr marL="45720" indent="0" rtl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320" y="5276697"/>
            <a:ext cx="2895851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lt-LT" b="1" dirty="0" smtClean="0">
                <a:latin typeface="Comic Sans MS" panose="030F0702030302020204" pitchFamily="66" charset="0"/>
              </a:rPr>
              <a:t>Tarptautinių projektų nauda įstaigai ir jos darbuotojams</a:t>
            </a:r>
            <a:endParaRPr lang="lt-LT" b="1" dirty="0">
              <a:latin typeface="Comic Sans MS" panose="030F0702030302020204" pitchFamily="66" charset="0"/>
            </a:endParaRP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47937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lt-LT" dirty="0" smtClean="0"/>
              <a:t>Įvairiapusiai plėtojamos darbuotojų kompetencijos;</a:t>
            </a:r>
          </a:p>
          <a:p>
            <a:pPr rtl="0"/>
            <a:r>
              <a:rPr lang="lt-LT" dirty="0" smtClean="0"/>
              <a:t>Galimybės semtis idėjų;</a:t>
            </a:r>
          </a:p>
          <a:p>
            <a:pPr rtl="0"/>
            <a:r>
              <a:rPr lang="lt-LT" dirty="0" smtClean="0"/>
              <a:t>Galimybės savo idėjomis ir patirtimi dalinti su kolegomis Europos šalyse;</a:t>
            </a:r>
          </a:p>
          <a:p>
            <a:pPr rtl="0"/>
            <a:r>
              <a:rPr lang="lt-LT" dirty="0" smtClean="0"/>
              <a:t>Patirtis bendraujant ir bendradarbiaujant tarptautinėje komandoje su kolegomis iš kitų Europos šalių;</a:t>
            </a:r>
          </a:p>
          <a:p>
            <a:r>
              <a:rPr lang="lt-LT" dirty="0" smtClean="0"/>
              <a:t>Susipažinimas su kitų Europos šalių organizacijų veikla, kolegų </a:t>
            </a:r>
            <a:r>
              <a:rPr lang="lt-LT" dirty="0"/>
              <a:t>padarytais atradimais bei sėkmingos patirties </a:t>
            </a:r>
            <a:r>
              <a:rPr lang="lt-LT" dirty="0" smtClean="0"/>
              <a:t>pavyzdžiais;</a:t>
            </a:r>
          </a:p>
          <a:p>
            <a:r>
              <a:rPr lang="lt-LT" dirty="0" smtClean="0"/>
              <a:t>Galimybė kelti kvalifikaciją dalyvaujant tarptautiniuose mokymuose, kuriuos veda patyrę lektoriai iš įvairių šalių;</a:t>
            </a:r>
          </a:p>
          <a:p>
            <a:r>
              <a:rPr lang="lt-LT" dirty="0"/>
              <a:t>Įgytų žinių ir idėjų pritaikymas praktikoje;</a:t>
            </a:r>
          </a:p>
          <a:p>
            <a:r>
              <a:rPr lang="lt-LT" dirty="0"/>
              <a:t>Susipažinimas su įvairiomis </a:t>
            </a:r>
            <a:r>
              <a:rPr lang="lt-LT" dirty="0" smtClean="0"/>
              <a:t>kultūromis, plėtojamas kultūrinis gyvenimas įstaigoje;</a:t>
            </a:r>
          </a:p>
          <a:p>
            <a:r>
              <a:rPr lang="lt-LT" dirty="0" smtClean="0"/>
              <a:t>Formuojamas aktyvus ugdymasis.</a:t>
            </a:r>
            <a:endParaRPr lang="lt-LT" dirty="0"/>
          </a:p>
          <a:p>
            <a:pPr rtl="0"/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128" y="5963469"/>
            <a:ext cx="2232248" cy="61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4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 smtClean="0"/>
              <a:t>Ačiū už dėmesį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044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zainas su juostomis, mėlynas 16 x 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86_TF03417271_TF03417271" id="{62E9A6B8-C3E4-4071-923E-8B6B4B75468F}" vid="{A9824DEF-79E0-4ABD-B20E-C1E1F8AC0B4E}"/>
    </a:ext>
  </a:extLst>
</a:theme>
</file>

<file path=ppt/theme/theme2.xml><?xml version="1.0" encoding="utf-8"?>
<a:theme xmlns:a="http://schemas.openxmlformats.org/drawingml/2006/main" name="„Office“ 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Verslo projekto plano pateiktis (plačiaekranė)</Template>
  <TotalTime>50</TotalTime>
  <Words>490</Words>
  <Application>Microsoft Office PowerPoint</Application>
  <PresentationFormat>Plačiaekranė</PresentationFormat>
  <Paragraphs>55</Paragraphs>
  <Slides>9</Slides>
  <Notes>8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6" baseType="lpstr">
      <vt:lpstr>Arial</vt:lpstr>
      <vt:lpstr>Comic Sans MS</vt:lpstr>
      <vt:lpstr>Constantia</vt:lpstr>
      <vt:lpstr>Corbel</vt:lpstr>
      <vt:lpstr>Euphemia</vt:lpstr>
      <vt:lpstr>Wingdings</vt:lpstr>
      <vt:lpstr>Dizainas su juostomis, mėlynas 16 x 9</vt:lpstr>
      <vt:lpstr>Rokiškio rajono savivaldybės švietimo centro patirtis įgyvendinant tarptautinius projektus</vt:lpstr>
      <vt:lpstr>Patirtis tarptautinių projektų veikloje</vt:lpstr>
      <vt:lpstr>Suaugusiųjų švietimo darbuotojų kompetencijų tobulinimas, vykdant socialiai pažeidžiamų suaugusiųjų asmenų švietimą</vt:lpstr>
      <vt:lpstr>Rokiškio rajono neformaliojo suaugusiųjų švietimo paslaugų teikėjų kompetencijų tobulinimas</vt:lpstr>
      <vt:lpstr>Projekto tikslai</vt:lpstr>
      <vt:lpstr>Projekto veiklos</vt:lpstr>
      <vt:lpstr>Laukiamas projekto rezultatas</vt:lpstr>
      <vt:lpstr>Tarptautinių projektų nauda įstaigai ir jos darbuotojams</vt:lpstr>
      <vt:lpstr>Ačiū už dėmesį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rajono savivaldybės švietimo centro įgyvendinamų tarptautinių projektų patirtis</dc:title>
  <dc:creator>Dalia</dc:creator>
  <cp:lastModifiedBy>Dalia</cp:lastModifiedBy>
  <cp:revision>5</cp:revision>
  <dcterms:created xsi:type="dcterms:W3CDTF">2017-09-20T18:01:24Z</dcterms:created>
  <dcterms:modified xsi:type="dcterms:W3CDTF">2017-09-21T05:18:53Z</dcterms:modified>
</cp:coreProperties>
</file>